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8"/>
  </p:notesMasterIdLst>
  <p:handoutMasterIdLst>
    <p:handoutMasterId r:id="rId9"/>
  </p:handoutMasterIdLst>
  <p:sldIdLst>
    <p:sldId id="263" r:id="rId6"/>
    <p:sldId id="264" r:id="rId7"/>
  </p:sldIdLst>
  <p:sldSz cx="6858000" cy="9906000" type="A4"/>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9700"/>
    <a:srgbClr val="1A345E"/>
    <a:srgbClr val="FF00FF"/>
    <a:srgbClr val="996633"/>
    <a:srgbClr val="00CCFF"/>
    <a:srgbClr val="30AFC0"/>
    <a:srgbClr val="FFFF99"/>
    <a:srgbClr val="30B9C0"/>
    <a:srgbClr val="FF99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25" autoAdjust="0"/>
    <p:restoredTop sz="95329" autoAdjust="0"/>
  </p:normalViewPr>
  <p:slideViewPr>
    <p:cSldViewPr>
      <p:cViewPr>
        <p:scale>
          <a:sx n="141" d="100"/>
          <a:sy n="141" d="100"/>
        </p:scale>
        <p:origin x="284" y="-644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1" d="100"/>
          <a:sy n="41" d="100"/>
        </p:scale>
        <p:origin x="2928" y="24"/>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1"/>
            <a:ext cx="2889320" cy="496100"/>
          </a:xfrm>
          <a:prstGeom prst="rect">
            <a:avLst/>
          </a:prstGeom>
        </p:spPr>
        <p:txBody>
          <a:bodyPr vert="horz" lIns="134572" tIns="67286" rIns="134572" bIns="67286" rtlCol="0"/>
          <a:lstStyle>
            <a:lvl1pPr algn="l">
              <a:defRPr sz="1800"/>
            </a:lvl1pPr>
          </a:lstStyle>
          <a:p>
            <a:endParaRPr lang="fr-FR"/>
          </a:p>
        </p:txBody>
      </p:sp>
      <p:sp>
        <p:nvSpPr>
          <p:cNvPr id="3" name="Espace réservé de la date 2"/>
          <p:cNvSpPr>
            <a:spLocks noGrp="1"/>
          </p:cNvSpPr>
          <p:nvPr>
            <p:ph type="dt" sz="quarter" idx="1"/>
          </p:nvPr>
        </p:nvSpPr>
        <p:spPr>
          <a:xfrm>
            <a:off x="3777453" y="1"/>
            <a:ext cx="2889320" cy="496100"/>
          </a:xfrm>
          <a:prstGeom prst="rect">
            <a:avLst/>
          </a:prstGeom>
        </p:spPr>
        <p:txBody>
          <a:bodyPr vert="horz" lIns="134572" tIns="67286" rIns="134572" bIns="67286" rtlCol="0"/>
          <a:lstStyle>
            <a:lvl1pPr algn="r">
              <a:defRPr sz="1800"/>
            </a:lvl1pPr>
          </a:lstStyle>
          <a:p>
            <a:fld id="{39D62D74-42D5-4F18-ACF5-ADADA2E164AB}" type="datetimeFigureOut">
              <a:rPr lang="fr-FR" smtClean="0"/>
              <a:pPr/>
              <a:t>25/02/2023</a:t>
            </a:fld>
            <a:endParaRPr lang="fr-FR"/>
          </a:p>
        </p:txBody>
      </p:sp>
      <p:sp>
        <p:nvSpPr>
          <p:cNvPr id="4" name="Espace réservé du pied de page 3"/>
          <p:cNvSpPr>
            <a:spLocks noGrp="1"/>
          </p:cNvSpPr>
          <p:nvPr>
            <p:ph type="ftr" sz="quarter" idx="2"/>
          </p:nvPr>
        </p:nvSpPr>
        <p:spPr>
          <a:xfrm>
            <a:off x="3" y="9428221"/>
            <a:ext cx="2889320" cy="496100"/>
          </a:xfrm>
          <a:prstGeom prst="rect">
            <a:avLst/>
          </a:prstGeom>
        </p:spPr>
        <p:txBody>
          <a:bodyPr vert="horz" lIns="134572" tIns="67286" rIns="134572" bIns="67286" rtlCol="0" anchor="b"/>
          <a:lstStyle>
            <a:lvl1pPr algn="l">
              <a:defRPr sz="1800"/>
            </a:lvl1pPr>
          </a:lstStyle>
          <a:p>
            <a:endParaRPr lang="fr-FR"/>
          </a:p>
        </p:txBody>
      </p:sp>
      <p:sp>
        <p:nvSpPr>
          <p:cNvPr id="5" name="Espace réservé du numéro de diapositive 4"/>
          <p:cNvSpPr>
            <a:spLocks noGrp="1"/>
          </p:cNvSpPr>
          <p:nvPr>
            <p:ph type="sldNum" sz="quarter" idx="3"/>
          </p:nvPr>
        </p:nvSpPr>
        <p:spPr>
          <a:xfrm>
            <a:off x="3777453" y="9428221"/>
            <a:ext cx="2889320" cy="496100"/>
          </a:xfrm>
          <a:prstGeom prst="rect">
            <a:avLst/>
          </a:prstGeom>
        </p:spPr>
        <p:txBody>
          <a:bodyPr vert="horz" lIns="134572" tIns="67286" rIns="134572" bIns="67286" rtlCol="0" anchor="b"/>
          <a:lstStyle>
            <a:lvl1pPr algn="r">
              <a:defRPr sz="1800"/>
            </a:lvl1pPr>
          </a:lstStyle>
          <a:p>
            <a:fld id="{004400C5-2E3B-4B2B-A8CD-875BA89BC00B}" type="slidenum">
              <a:rPr lang="fr-FR" smtClean="0"/>
              <a:pPr/>
              <a:t>‹N°›</a:t>
            </a:fld>
            <a:endParaRPr lang="fr-FR"/>
          </a:p>
        </p:txBody>
      </p:sp>
    </p:spTree>
    <p:extLst>
      <p:ext uri="{BB962C8B-B14F-4D97-AF65-F5344CB8AC3E}">
        <p14:creationId xmlns:p14="http://schemas.microsoft.com/office/powerpoint/2010/main" val="2695715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890665" cy="496889"/>
          </a:xfrm>
          <a:prstGeom prst="rect">
            <a:avLst/>
          </a:prstGeom>
        </p:spPr>
        <p:txBody>
          <a:bodyPr vert="horz" lIns="91428" tIns="45714" rIns="91428" bIns="45714" rtlCol="0"/>
          <a:lstStyle>
            <a:lvl1pPr algn="l">
              <a:defRPr sz="1200"/>
            </a:lvl1pPr>
          </a:lstStyle>
          <a:p>
            <a:endParaRPr lang="fr-FR"/>
          </a:p>
        </p:txBody>
      </p:sp>
      <p:sp>
        <p:nvSpPr>
          <p:cNvPr id="3" name="Espace réservé de la date 2"/>
          <p:cNvSpPr>
            <a:spLocks noGrp="1"/>
          </p:cNvSpPr>
          <p:nvPr>
            <p:ph type="dt" idx="1"/>
          </p:nvPr>
        </p:nvSpPr>
        <p:spPr>
          <a:xfrm>
            <a:off x="3776866" y="2"/>
            <a:ext cx="2890665" cy="496889"/>
          </a:xfrm>
          <a:prstGeom prst="rect">
            <a:avLst/>
          </a:prstGeom>
        </p:spPr>
        <p:txBody>
          <a:bodyPr vert="horz" lIns="91428" tIns="45714" rIns="91428" bIns="45714" rtlCol="0"/>
          <a:lstStyle>
            <a:lvl1pPr algn="r">
              <a:defRPr sz="1200"/>
            </a:lvl1pPr>
          </a:lstStyle>
          <a:p>
            <a:fld id="{C70ED275-7F89-4343-A77F-B4B4B80472AD}" type="datetimeFigureOut">
              <a:rPr lang="fr-FR" smtClean="0"/>
              <a:pPr/>
              <a:t>25/02/2023</a:t>
            </a:fld>
            <a:endParaRPr lang="fr-FR"/>
          </a:p>
        </p:txBody>
      </p:sp>
      <p:sp>
        <p:nvSpPr>
          <p:cNvPr id="4" name="Espace réservé de l'image des diapositives 3"/>
          <p:cNvSpPr>
            <a:spLocks noGrp="1" noRot="1" noChangeAspect="1"/>
          </p:cNvSpPr>
          <p:nvPr>
            <p:ph type="sldImg" idx="2"/>
          </p:nvPr>
        </p:nvSpPr>
        <p:spPr>
          <a:xfrm>
            <a:off x="2046288" y="744538"/>
            <a:ext cx="2576512" cy="3722687"/>
          </a:xfrm>
          <a:prstGeom prst="rect">
            <a:avLst/>
          </a:prstGeom>
          <a:noFill/>
          <a:ln w="12700">
            <a:solidFill>
              <a:prstClr val="black"/>
            </a:solidFill>
          </a:ln>
        </p:spPr>
        <p:txBody>
          <a:bodyPr vert="horz" lIns="91428" tIns="45714" rIns="91428" bIns="45714" rtlCol="0" anchor="ctr"/>
          <a:lstStyle/>
          <a:p>
            <a:endParaRPr lang="fr-FR"/>
          </a:p>
        </p:txBody>
      </p:sp>
      <p:sp>
        <p:nvSpPr>
          <p:cNvPr id="5" name="Espace réservé des commentaires 4"/>
          <p:cNvSpPr>
            <a:spLocks noGrp="1"/>
          </p:cNvSpPr>
          <p:nvPr>
            <p:ph type="body" sz="quarter" idx="3"/>
          </p:nvPr>
        </p:nvSpPr>
        <p:spPr>
          <a:xfrm>
            <a:off x="666598" y="4714878"/>
            <a:ext cx="5335892" cy="4467225"/>
          </a:xfrm>
          <a:prstGeom prst="rect">
            <a:avLst/>
          </a:prstGeom>
        </p:spPr>
        <p:txBody>
          <a:bodyPr vert="horz" lIns="91428" tIns="45714" rIns="91428" bIns="45714"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165"/>
            <a:ext cx="2890665" cy="496887"/>
          </a:xfrm>
          <a:prstGeom prst="rect">
            <a:avLst/>
          </a:prstGeom>
        </p:spPr>
        <p:txBody>
          <a:bodyPr vert="horz" lIns="91428" tIns="45714" rIns="91428" bIns="4571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6866" y="9428165"/>
            <a:ext cx="2890665" cy="496887"/>
          </a:xfrm>
          <a:prstGeom prst="rect">
            <a:avLst/>
          </a:prstGeom>
        </p:spPr>
        <p:txBody>
          <a:bodyPr vert="horz" lIns="91428" tIns="45714" rIns="91428" bIns="45714" rtlCol="0" anchor="b"/>
          <a:lstStyle>
            <a:lvl1pPr algn="r">
              <a:defRPr sz="1200"/>
            </a:lvl1pPr>
          </a:lstStyle>
          <a:p>
            <a:fld id="{ED08155F-A9A4-403B-8A38-0553CC1116D2}" type="slidenum">
              <a:rPr lang="fr-FR" smtClean="0"/>
              <a:pPr/>
              <a:t>‹N°›</a:t>
            </a:fld>
            <a:endParaRPr lang="fr-FR"/>
          </a:p>
        </p:txBody>
      </p:sp>
    </p:spTree>
    <p:extLst>
      <p:ext uri="{BB962C8B-B14F-4D97-AF65-F5344CB8AC3E}">
        <p14:creationId xmlns:p14="http://schemas.microsoft.com/office/powerpoint/2010/main" val="3440878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046288" y="744538"/>
            <a:ext cx="2576512"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08155F-A9A4-403B-8A38-0553CC1116D2}" type="slidenum">
              <a:rPr lang="fr-FR" smtClean="0"/>
              <a:pPr/>
              <a:t>1</a:t>
            </a:fld>
            <a:endParaRPr lang="fr-FR"/>
          </a:p>
        </p:txBody>
      </p:sp>
    </p:spTree>
    <p:extLst>
      <p:ext uri="{BB962C8B-B14F-4D97-AF65-F5344CB8AC3E}">
        <p14:creationId xmlns:p14="http://schemas.microsoft.com/office/powerpoint/2010/main" val="16404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046288" y="744538"/>
            <a:ext cx="2576512"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08155F-A9A4-403B-8A38-0553CC1116D2}" type="slidenum">
              <a:rPr lang="fr-FR" smtClean="0"/>
              <a:pPr/>
              <a:t>2</a:t>
            </a:fld>
            <a:endParaRPr lang="fr-FR"/>
          </a:p>
        </p:txBody>
      </p:sp>
    </p:spTree>
    <p:extLst>
      <p:ext uri="{BB962C8B-B14F-4D97-AF65-F5344CB8AC3E}">
        <p14:creationId xmlns:p14="http://schemas.microsoft.com/office/powerpoint/2010/main" val="1009094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6"/>
          <p:cNvSpPr/>
          <p:nvPr userDrawn="1"/>
        </p:nvSpPr>
        <p:spPr>
          <a:xfrm>
            <a:off x="134634" y="376493"/>
            <a:ext cx="6588732" cy="9257028"/>
          </a:xfrm>
          <a:prstGeom prst="rect">
            <a:avLst/>
          </a:prstGeom>
          <a:noFill/>
          <a:ln>
            <a:solidFill>
              <a:schemeClr val="tx2">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sz="1800">
              <a:effectLst>
                <a:glow rad="228600">
                  <a:schemeClr val="accent1">
                    <a:satMod val="175000"/>
                    <a:alpha val="40000"/>
                  </a:schemeClr>
                </a:glow>
              </a:effectLst>
            </a:endParaRPr>
          </a:p>
        </p:txBody>
      </p:sp>
      <p:sp>
        <p:nvSpPr>
          <p:cNvPr id="8" name="ZoneTexte 7"/>
          <p:cNvSpPr txBox="1"/>
          <p:nvPr userDrawn="1"/>
        </p:nvSpPr>
        <p:spPr>
          <a:xfrm>
            <a:off x="5481228" y="9425497"/>
            <a:ext cx="1134126" cy="369332"/>
          </a:xfrm>
          <a:prstGeom prst="rect">
            <a:avLst/>
          </a:prstGeom>
          <a:solidFill>
            <a:schemeClr val="bg1"/>
          </a:solidFill>
        </p:spPr>
        <p:txBody>
          <a:bodyPr wrap="square" rtlCol="0">
            <a:spAutoFit/>
          </a:bodyPr>
          <a:lstStyle/>
          <a:p>
            <a:pPr algn="r"/>
            <a:r>
              <a:rPr lang="fr-FR" sz="900" b="1" dirty="0">
                <a:solidFill>
                  <a:schemeClr val="bg1">
                    <a:lumMod val="50000"/>
                  </a:schemeClr>
                </a:solidFill>
              </a:rPr>
              <a:t>TF1 Espace Formation</a:t>
            </a:r>
          </a:p>
        </p:txBody>
      </p:sp>
      <p:pic>
        <p:nvPicPr>
          <p:cNvPr id="9" name="Image 8" descr="logo.jpg"/>
          <p:cNvPicPr>
            <a:picLocks noChangeAspect="1"/>
          </p:cNvPicPr>
          <p:nvPr userDrawn="1"/>
        </p:nvPicPr>
        <p:blipFill>
          <a:blip r:embed="rId2" cstate="print"/>
          <a:stretch>
            <a:fillRect/>
          </a:stretch>
        </p:blipFill>
        <p:spPr>
          <a:xfrm>
            <a:off x="5515378" y="9529508"/>
            <a:ext cx="235880" cy="312035"/>
          </a:xfrm>
          <a:prstGeom prst="rect">
            <a:avLst/>
          </a:prstGeom>
        </p:spPr>
      </p:pic>
      <p:sp>
        <p:nvSpPr>
          <p:cNvPr id="10" name="ZoneTexte 9"/>
          <p:cNvSpPr txBox="1"/>
          <p:nvPr userDrawn="1"/>
        </p:nvSpPr>
        <p:spPr>
          <a:xfrm>
            <a:off x="404664" y="168470"/>
            <a:ext cx="810090" cy="400110"/>
          </a:xfrm>
          <a:prstGeom prst="rect">
            <a:avLst/>
          </a:prstGeom>
          <a:solidFill>
            <a:schemeClr val="bg1"/>
          </a:solidFill>
        </p:spPr>
        <p:txBody>
          <a:bodyPr wrap="square" rtlCol="0">
            <a:spAutoFit/>
          </a:bodyPr>
          <a:lstStyle/>
          <a:p>
            <a:r>
              <a:rPr lang="fr-FR" sz="1000" b="1" dirty="0">
                <a:solidFill>
                  <a:schemeClr val="bg1">
                    <a:lumMod val="50000"/>
                  </a:schemeClr>
                </a:solidFill>
              </a:rPr>
              <a:t>Septembre 2010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1"/>
            <a:ext cx="1543050" cy="8452202"/>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42900" y="396701"/>
            <a:ext cx="4514850" cy="845220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6708"/>
            <a:ext cx="5829300" cy="2123942"/>
          </a:xfrm>
        </p:spPr>
        <p:txBody>
          <a:bodyPr/>
          <a:lstStyle/>
          <a:p>
            <a:r>
              <a:rPr lang="fr-FR"/>
              <a:t>Modifiez le style du titre</a:t>
            </a: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67C44A4-90C7-4236-B5FF-87821FE3E699}" type="datetimeFigureOut">
              <a:rPr lang="fr-FR" smtClean="0"/>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3679906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7C44A4-90C7-4236-B5FF-87821FE3E699}" type="datetimeFigureOut">
              <a:rPr lang="fr-FR" smtClean="0"/>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4039996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338" y="6364949"/>
            <a:ext cx="5829300" cy="1967442"/>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41338" y="4198012"/>
            <a:ext cx="5829300" cy="21669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67C44A4-90C7-4236-B5FF-87821FE3E699}" type="datetimeFigureOut">
              <a:rPr lang="fr-FR" smtClean="0"/>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44938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429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5052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67C44A4-90C7-4236-B5FF-87821FE3E699}" type="datetimeFigureOut">
              <a:rPr lang="fr-FR" smtClean="0"/>
              <a:t>25/02/2023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1623297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42900" y="2216812"/>
            <a:ext cx="3030538"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42900" y="3142060"/>
            <a:ext cx="3030538"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4564" y="2216812"/>
            <a:ext cx="3030537"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484564" y="3142060"/>
            <a:ext cx="3030537"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67C44A4-90C7-4236-B5FF-87821FE3E699}" type="datetimeFigureOut">
              <a:rPr lang="fr-FR" smtClean="0"/>
              <a:t>25/02/2023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3983651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67C44A4-90C7-4236-B5FF-87821FE3E699}" type="datetimeFigureOut">
              <a:rPr lang="fr-FR" smtClean="0"/>
              <a:t>25/02/2023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1333554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7C44A4-90C7-4236-B5FF-87821FE3E699}" type="datetimeFigureOut">
              <a:rPr lang="fr-FR" smtClean="0"/>
              <a:t>25/02/2023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1735186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3833"/>
            <a:ext cx="2255838" cy="1678517"/>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681288" y="393833"/>
            <a:ext cx="3833812" cy="84544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2072350"/>
            <a:ext cx="2255838" cy="67759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67C44A4-90C7-4236-B5FF-87821FE3E699}" type="datetimeFigureOut">
              <a:rPr lang="fr-FR" smtClean="0"/>
              <a:t>25/02/2023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4101836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649705"/>
            <a:ext cx="6172200" cy="1651000"/>
          </a:xfrm>
        </p:spPr>
        <p:txBody>
          <a:bodyPr/>
          <a:lstStyle/>
          <a:p>
            <a:r>
              <a:rPr lang="fr-FR" dirty="0"/>
              <a:t>Cliquez pour modifier le style du titre</a:t>
            </a:r>
          </a:p>
        </p:txBody>
      </p:sp>
      <p:sp>
        <p:nvSpPr>
          <p:cNvPr id="4" name="Espace réservé de la date 3"/>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10" name="ZoneTexte 9"/>
          <p:cNvSpPr txBox="1"/>
          <p:nvPr userDrawn="1"/>
        </p:nvSpPr>
        <p:spPr>
          <a:xfrm>
            <a:off x="1610798" y="272481"/>
            <a:ext cx="1818202" cy="246221"/>
          </a:xfrm>
          <a:prstGeom prst="rect">
            <a:avLst/>
          </a:prstGeom>
          <a:solidFill>
            <a:schemeClr val="bg1"/>
          </a:solidFill>
        </p:spPr>
        <p:txBody>
          <a:bodyPr wrap="square" rtlCol="0">
            <a:spAutoFit/>
          </a:bodyPr>
          <a:lstStyle/>
          <a:p>
            <a:r>
              <a:rPr lang="fr-FR" sz="1000" b="1" dirty="0">
                <a:solidFill>
                  <a:schemeClr val="bg1">
                    <a:lumMod val="50000"/>
                  </a:schemeClr>
                </a:solidFill>
              </a:rPr>
              <a:t>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613" y="6934200"/>
            <a:ext cx="4114800" cy="818621"/>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344613" y="885693"/>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613" y="7752821"/>
            <a:ext cx="4114800" cy="1162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67C44A4-90C7-4236-B5FF-87821FE3E699}" type="datetimeFigureOut">
              <a:rPr lang="fr-FR" smtClean="0"/>
              <a:t>25/02/2023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2119481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7C44A4-90C7-4236-B5FF-87821FE3E699}" type="datetimeFigureOut">
              <a:rPr lang="fr-FR" smtClean="0"/>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2688413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7273"/>
            <a:ext cx="1543050" cy="8451056"/>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42900" y="397273"/>
            <a:ext cx="4476750" cy="8451056"/>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7C44A4-90C7-4236-B5FF-87821FE3E699}" type="datetimeFigureOut">
              <a:rPr lang="fr-FR" smtClean="0"/>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5155B-650C-4758-BDE7-65D2821B043D}" type="slidenum">
              <a:rPr lang="fr-FR" smtClean="0"/>
              <a:t>‹N°›</a:t>
            </a:fld>
            <a:endParaRPr lang="fr-FR"/>
          </a:p>
        </p:txBody>
      </p:sp>
    </p:spTree>
    <p:extLst>
      <p:ext uri="{BB962C8B-B14F-4D97-AF65-F5344CB8AC3E}">
        <p14:creationId xmlns:p14="http://schemas.microsoft.com/office/powerpoint/2010/main" val="127955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2"/>
            <a:ext cx="5829300" cy="196744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fr-FR" dirty="0"/>
              <a:t>02/01/2023</a:t>
            </a:r>
          </a:p>
        </p:txBody>
      </p:sp>
      <p:sp>
        <p:nvSpPr>
          <p:cNvPr id="3" name="Espace réservé du pied de page 2"/>
          <p:cNvSpPr>
            <a:spLocks noGrp="1"/>
          </p:cNvSpPr>
          <p:nvPr>
            <p:ph type="ftr" sz="quarter" idx="11"/>
          </p:nvPr>
        </p:nvSpPr>
        <p:spPr/>
        <p:txBody>
          <a:bodyPr/>
          <a:lstStyle/>
          <a:p>
            <a:r>
              <a:rPr lang="fr-FR" dirty="0"/>
              <a:t>Les pieds sur terre</a:t>
            </a:r>
          </a:p>
        </p:txBody>
      </p:sp>
      <p:sp>
        <p:nvSpPr>
          <p:cNvPr id="4" name="Espace réservé du numéro de diapositive 3"/>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1" y="394406"/>
            <a:ext cx="2256235" cy="1678517"/>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2C501F4-780B-49AD-9567-2108353055E1}" type="datetimeFigureOut">
              <a:rPr lang="fr-FR" smtClean="0"/>
              <a:pPr/>
              <a:t>25/02/2023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65D309-FB92-4F88-BE67-E87EBC27B68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A2C501F4-780B-49AD-9567-2108353055E1}" type="datetimeFigureOut">
              <a:rPr lang="fr-FR" smtClean="0"/>
              <a:pPr/>
              <a:t>25/02/2023</a:t>
            </a:fld>
            <a:endParaRPr lang="fr-FR"/>
          </a:p>
        </p:txBody>
      </p:sp>
      <p:sp>
        <p:nvSpPr>
          <p:cNvPr id="5" name="Espace réservé du pied de page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65D309-FB92-4F88-BE67-E87EBC27B68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7272"/>
            <a:ext cx="6172200" cy="1651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342900" y="2311400"/>
            <a:ext cx="6172200" cy="653692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9181969"/>
            <a:ext cx="1600200" cy="526256"/>
          </a:xfrm>
          <a:prstGeom prst="rect">
            <a:avLst/>
          </a:prstGeom>
        </p:spPr>
        <p:txBody>
          <a:bodyPr vert="horz" lIns="91440" tIns="45720" rIns="91440" bIns="45720" rtlCol="0" anchor="ctr"/>
          <a:lstStyle>
            <a:lvl1pPr algn="l">
              <a:defRPr sz="1200">
                <a:solidFill>
                  <a:schemeClr val="tx1">
                    <a:tint val="75000"/>
                  </a:schemeClr>
                </a:solidFill>
              </a:defRPr>
            </a:lvl1pPr>
          </a:lstStyle>
          <a:p>
            <a:fld id="{A67C44A4-90C7-4236-B5FF-87821FE3E699}" type="datetimeFigureOut">
              <a:rPr lang="fr-FR" smtClean="0"/>
              <a:t>25/02/2023</a:t>
            </a:fld>
            <a:endParaRPr lang="fr-FR"/>
          </a:p>
        </p:txBody>
      </p:sp>
      <p:sp>
        <p:nvSpPr>
          <p:cNvPr id="5" name="Espace réservé du pied de page 4"/>
          <p:cNvSpPr>
            <a:spLocks noGrp="1"/>
          </p:cNvSpPr>
          <p:nvPr>
            <p:ph type="ftr" sz="quarter" idx="3"/>
          </p:nvPr>
        </p:nvSpPr>
        <p:spPr>
          <a:xfrm>
            <a:off x="2343150" y="9181969"/>
            <a:ext cx="2171700" cy="52625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969"/>
            <a:ext cx="1600200" cy="526256"/>
          </a:xfrm>
          <a:prstGeom prst="rect">
            <a:avLst/>
          </a:prstGeom>
        </p:spPr>
        <p:txBody>
          <a:bodyPr vert="horz" lIns="91440" tIns="45720" rIns="91440" bIns="45720" rtlCol="0" anchor="ctr"/>
          <a:lstStyle>
            <a:lvl1pPr algn="r">
              <a:defRPr sz="1200">
                <a:solidFill>
                  <a:schemeClr val="tx1">
                    <a:tint val="75000"/>
                  </a:schemeClr>
                </a:solidFill>
              </a:defRPr>
            </a:lvl1pPr>
          </a:lstStyle>
          <a:p>
            <a:fld id="{A8D5155B-650C-4758-BDE7-65D2821B043D}" type="slidenum">
              <a:rPr lang="fr-FR" smtClean="0"/>
              <a:t>‹N°›</a:t>
            </a:fld>
            <a:endParaRPr lang="fr-FR"/>
          </a:p>
        </p:txBody>
      </p:sp>
    </p:spTree>
    <p:extLst>
      <p:ext uri="{BB962C8B-B14F-4D97-AF65-F5344CB8AC3E}">
        <p14:creationId xmlns:p14="http://schemas.microsoft.com/office/powerpoint/2010/main" val="1910093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124745" y="26839"/>
            <a:ext cx="5112569" cy="461665"/>
          </a:xfrm>
          <a:prstGeom prst="rect">
            <a:avLst/>
          </a:prstGeom>
        </p:spPr>
        <p:txBody>
          <a:bodyPr wrap="square">
            <a:spAutoFit/>
          </a:bodyPr>
          <a:lstStyle/>
          <a:p>
            <a:pPr algn="ctr"/>
            <a:r>
              <a:rPr lang="fr-FR" sz="1200" b="1" dirty="0">
                <a:solidFill>
                  <a:srgbClr val="F49700"/>
                </a:solidFill>
                <a:latin typeface="Raleway" charset="0"/>
                <a:ea typeface="Raleway" charset="0"/>
                <a:cs typeface="Raleway" charset="0"/>
              </a:rPr>
              <a:t>RÈGLEMENT INTÉRIEUR </a:t>
            </a:r>
            <a:r>
              <a:rPr lang="mr-IN" sz="1200" b="1" dirty="0">
                <a:solidFill>
                  <a:srgbClr val="F49700"/>
                </a:solidFill>
                <a:latin typeface="Raleway" charset="0"/>
                <a:ea typeface="Raleway" charset="0"/>
                <a:cs typeface="Raleway" charset="0"/>
              </a:rPr>
              <a:t>–</a:t>
            </a:r>
            <a:r>
              <a:rPr lang="fr-FR" sz="1200" b="1" dirty="0">
                <a:solidFill>
                  <a:srgbClr val="F49700"/>
                </a:solidFill>
                <a:latin typeface="Raleway" charset="0"/>
                <a:ea typeface="Raleway" charset="0"/>
                <a:cs typeface="Raleway" charset="0"/>
              </a:rPr>
              <a:t> ORGANISME DE FORMATION</a:t>
            </a:r>
          </a:p>
          <a:p>
            <a:pPr algn="ctr"/>
            <a:r>
              <a:rPr lang="fr-FR" sz="1200" dirty="0">
                <a:solidFill>
                  <a:srgbClr val="1A345E"/>
                </a:solidFill>
                <a:latin typeface="Raleway" charset="0"/>
                <a:ea typeface="Raleway" charset="0"/>
                <a:cs typeface="Raleway" charset="0"/>
              </a:rPr>
              <a:t>LES PIEDS SUR TERRE</a:t>
            </a:r>
          </a:p>
        </p:txBody>
      </p:sp>
      <p:sp>
        <p:nvSpPr>
          <p:cNvPr id="25" name="ZoneTexte 24"/>
          <p:cNvSpPr txBox="1"/>
          <p:nvPr/>
        </p:nvSpPr>
        <p:spPr>
          <a:xfrm>
            <a:off x="224644" y="992560"/>
            <a:ext cx="6408712" cy="9664184"/>
          </a:xfrm>
          <a:prstGeom prst="rect">
            <a:avLst/>
          </a:prstGeom>
          <a:noFill/>
        </p:spPr>
        <p:txBody>
          <a:bodyPr wrap="square" numCol="2" spcCol="252000" rtlCol="0">
            <a:spAutoFit/>
          </a:bodyPr>
          <a:lstStyle/>
          <a:p>
            <a:r>
              <a:rPr lang="fr-FR" sz="900" b="1" dirty="0">
                <a:solidFill>
                  <a:srgbClr val="F49700"/>
                </a:solidFill>
              </a:rPr>
              <a:t>I. PRÉAMBULE</a:t>
            </a:r>
            <a:br>
              <a:rPr lang="fr-FR" sz="900" dirty="0">
                <a:solidFill>
                  <a:srgbClr val="F49700"/>
                </a:solidFill>
              </a:rPr>
            </a:br>
            <a:endParaRPr lang="fr-FR" sz="900" dirty="0">
              <a:solidFill>
                <a:srgbClr val="F49700"/>
              </a:solidFill>
            </a:endParaRPr>
          </a:p>
          <a:p>
            <a:pPr algn="just"/>
            <a:r>
              <a:rPr lang="fr-FR" sz="900" dirty="0"/>
              <a:t>Les pieds sur terre est un organisme de formation professionnel indépendant domicilié au 3 Square du Roule, 75008 PARIS . La société est déclarée sous le numéro de SIRET </a:t>
            </a:r>
            <a:r>
              <a:rPr lang="is-IS" sz="900" dirty="0"/>
              <a:t>481 041 523 00046. </a:t>
            </a:r>
            <a:r>
              <a:rPr lang="fr-FR" sz="900" dirty="0"/>
              <a:t>Le présent Règlement Intérieur a vocation à préciser certaines dispositions s’appliquant à tous les inscrits et participants aux différents stages organisés par les pieds sur terre dans le but de permettre un fonctionnement régulier des formations proposées.</a:t>
            </a:r>
          </a:p>
          <a:p>
            <a:pPr algn="just"/>
            <a:r>
              <a:rPr lang="fr-FR" sz="900" dirty="0"/>
              <a:t>Définitions :</a:t>
            </a:r>
          </a:p>
          <a:p>
            <a:pPr algn="just"/>
            <a:r>
              <a:rPr lang="fr-FR" sz="900" dirty="0"/>
              <a:t>• Les pieds sur terre sera dénommée ci-après "organisme de formation" ;</a:t>
            </a:r>
          </a:p>
          <a:p>
            <a:pPr algn="just"/>
            <a:r>
              <a:rPr lang="fr-FR" sz="900" dirty="0"/>
              <a:t>• les personnes suivant le stage seront dénommées ci-après "stagiaires" ;</a:t>
            </a:r>
          </a:p>
          <a:p>
            <a:pPr algn="just"/>
            <a:r>
              <a:rPr lang="fr-FR" sz="900" dirty="0"/>
              <a:t>• le directeur de la formation Sébastien </a:t>
            </a:r>
            <a:r>
              <a:rPr lang="fr-FR" sz="900" dirty="0" err="1"/>
              <a:t>Millecamps</a:t>
            </a:r>
            <a:r>
              <a:rPr lang="fr-FR" sz="900" dirty="0"/>
              <a:t>, sera ci-après dénommé "le responsable de l’organisme de formation".</a:t>
            </a:r>
          </a:p>
          <a:p>
            <a:endParaRPr lang="fr-FR" sz="900" dirty="0"/>
          </a:p>
          <a:p>
            <a:r>
              <a:rPr lang="fr-FR" sz="900" b="1" dirty="0">
                <a:solidFill>
                  <a:srgbClr val="F49700"/>
                </a:solidFill>
              </a:rPr>
              <a:t>II. DISPOSITIONS GÉNÉRALES </a:t>
            </a:r>
          </a:p>
          <a:p>
            <a:endParaRPr lang="fr-FR" sz="900" dirty="0"/>
          </a:p>
          <a:p>
            <a:r>
              <a:rPr lang="fr-FR" sz="900" b="1" dirty="0">
                <a:solidFill>
                  <a:srgbClr val="F49700"/>
                </a:solidFill>
              </a:rPr>
              <a:t>Article 1 </a:t>
            </a:r>
          </a:p>
          <a:p>
            <a:pPr algn="just"/>
            <a:endParaRPr lang="fr-FR" sz="900" b="1" dirty="0">
              <a:solidFill>
                <a:srgbClr val="F49700"/>
              </a:solidFill>
            </a:endParaRPr>
          </a:p>
          <a:p>
            <a:pPr algn="just"/>
            <a:r>
              <a:rPr lang="fr-FR" sz="900" dirty="0"/>
              <a:t>Conformément aux articles L 6352-3 et suivants et R 6352-1 et suivants du Code de travail, le présent Règlement Intérieur a pour objet de définir les règles générales et permanentes et de préciser la réglementation en matière d’hygiène et de sécurité ainsi que les règles relatives à la discipline, notamment les sanctions applicables aux stagiaires et les droits de ceux-ci en cas de sanction.</a:t>
            </a:r>
          </a:p>
          <a:p>
            <a:endParaRPr lang="fr-FR" sz="900" b="1" dirty="0">
              <a:solidFill>
                <a:srgbClr val="F49700"/>
              </a:solidFill>
            </a:endParaRPr>
          </a:p>
          <a:p>
            <a:r>
              <a:rPr lang="fr-FR" sz="900" b="1" dirty="0">
                <a:solidFill>
                  <a:srgbClr val="F49700"/>
                </a:solidFill>
              </a:rPr>
              <a:t>III - CHAMP D'APPLICATION </a:t>
            </a:r>
          </a:p>
          <a:p>
            <a:endParaRPr lang="fr-FR" sz="900" dirty="0">
              <a:solidFill>
                <a:srgbClr val="F49700"/>
              </a:solidFill>
            </a:endParaRPr>
          </a:p>
          <a:p>
            <a:r>
              <a:rPr lang="fr-FR" sz="900" b="1" dirty="0">
                <a:solidFill>
                  <a:srgbClr val="F49700"/>
                </a:solidFill>
              </a:rPr>
              <a:t>Article 2 : Personnes concernées</a:t>
            </a:r>
            <a:endParaRPr lang="fr-FR" sz="900" dirty="0">
              <a:solidFill>
                <a:srgbClr val="F49700"/>
              </a:solidFill>
            </a:endParaRPr>
          </a:p>
          <a:p>
            <a:endParaRPr lang="fr-FR" sz="900" dirty="0">
              <a:solidFill>
                <a:srgbClr val="F49700"/>
              </a:solidFill>
            </a:endParaRPr>
          </a:p>
          <a:p>
            <a:pPr algn="just"/>
            <a:r>
              <a:rPr lang="fr-FR" sz="900" dirty="0"/>
              <a:t>Le présent Règlement s’applique à tous les stagiaires inscrits à une session dispensée par Les pieds sur terre et ce, pour toute la durée de la formation suivie. Chaque stagiaire est considéré comme ayant accepté les termes du présent règlement lorsqu'il suit une formation dispensée par Les pieds sur terre et accepte que des mesures soient prises à son égard en cas d'inobservation de ce dernier.</a:t>
            </a:r>
          </a:p>
          <a:p>
            <a:pPr algn="just"/>
            <a:endParaRPr lang="fr-FR" sz="900" b="1" dirty="0">
              <a:solidFill>
                <a:srgbClr val="F49700"/>
              </a:solidFill>
            </a:endParaRPr>
          </a:p>
          <a:p>
            <a:pPr algn="just"/>
            <a:r>
              <a:rPr lang="fr-FR" sz="900" b="1" dirty="0">
                <a:solidFill>
                  <a:srgbClr val="F49700"/>
                </a:solidFill>
              </a:rPr>
              <a:t>Article 3 : Lieu de la formation </a:t>
            </a:r>
          </a:p>
          <a:p>
            <a:pPr algn="just"/>
            <a:endParaRPr lang="fr-FR" sz="900" dirty="0"/>
          </a:p>
          <a:p>
            <a:pPr algn="just"/>
            <a:r>
              <a:rPr lang="fr-FR" sz="900" dirty="0"/>
              <a:t>La formation aura lieu soit dans les locaux de Les pieds sur terre, soit dans des locaux du client.</a:t>
            </a:r>
          </a:p>
          <a:p>
            <a:pPr algn="just"/>
            <a:endParaRPr lang="fr-FR" sz="900" dirty="0"/>
          </a:p>
          <a:p>
            <a:pPr algn="just"/>
            <a:r>
              <a:rPr lang="fr-FR" sz="900" dirty="0"/>
              <a:t>Les dispositions du présent Règlement sont applicables non seulement au sein des locaux de Les pieds sur terre, mais également dans tout local ou espace accessoire à l’organisme. </a:t>
            </a:r>
          </a:p>
          <a:p>
            <a:pPr algn="just"/>
            <a:endParaRPr lang="fr-FR" sz="900" dirty="0">
              <a:solidFill>
                <a:srgbClr val="F49700"/>
              </a:solidFill>
            </a:endParaRPr>
          </a:p>
          <a:p>
            <a:r>
              <a:rPr lang="fr-FR" sz="900" b="1" dirty="0">
                <a:solidFill>
                  <a:srgbClr val="F49700"/>
                </a:solidFill>
              </a:rPr>
              <a:t>IV - HYGIENE ET SÉCURITÉ </a:t>
            </a:r>
          </a:p>
          <a:p>
            <a:endParaRPr lang="fr-FR" sz="900" dirty="0">
              <a:solidFill>
                <a:srgbClr val="F49700"/>
              </a:solidFill>
            </a:endParaRPr>
          </a:p>
          <a:p>
            <a:r>
              <a:rPr lang="fr-FR" sz="900" b="1" dirty="0">
                <a:solidFill>
                  <a:srgbClr val="F49700"/>
                </a:solidFill>
              </a:rPr>
              <a:t>Article 4 : Règles générales</a:t>
            </a:r>
          </a:p>
          <a:p>
            <a:endParaRPr lang="fr-FR" sz="900" dirty="0">
              <a:solidFill>
                <a:srgbClr val="F49700"/>
              </a:solidFill>
            </a:endParaRPr>
          </a:p>
          <a:p>
            <a:pPr algn="just"/>
            <a:r>
              <a:rPr lang="fr-FR" sz="900" dirty="0"/>
              <a:t>Chaque stagiaire doit veiller à sa sécurité personnelle et à celle des autres en respectant les consignes générales et particulières de sécurité et d’hygiène en vigueur sur le lieu de formation. Toutefois, conformément à l'article R. 6352-1 du Code du travail, lorsque la formation se déroule dans une entreprise ou un établissement déjà doté d'un règlement intérieur, les mesures de santé et de sécurité applicables aux stagiaires sont celles de ce dernier règlement</a:t>
            </a:r>
          </a:p>
          <a:p>
            <a:pPr algn="just"/>
            <a:endParaRPr lang="fr-FR" sz="900" dirty="0"/>
          </a:p>
          <a:p>
            <a:pPr algn="just"/>
            <a:endParaRPr lang="fr-FR" sz="900" dirty="0"/>
          </a:p>
          <a:p>
            <a:pPr algn="just"/>
            <a:endParaRPr lang="fr-FR" sz="900" dirty="0"/>
          </a:p>
          <a:p>
            <a:pPr algn="just"/>
            <a:endParaRPr lang="fr-FR" sz="900" dirty="0"/>
          </a:p>
          <a:p>
            <a:pPr algn="just"/>
            <a:endParaRPr lang="fr-FR" sz="900" dirty="0"/>
          </a:p>
          <a:p>
            <a:pPr algn="just"/>
            <a:endParaRPr lang="fr-FR" sz="900" dirty="0"/>
          </a:p>
          <a:p>
            <a:pPr algn="just"/>
            <a:endParaRPr lang="fr-FR" sz="900" dirty="0"/>
          </a:p>
          <a:p>
            <a:pPr algn="just"/>
            <a:r>
              <a:rPr lang="fr-FR" sz="900" b="1" dirty="0">
                <a:solidFill>
                  <a:srgbClr val="F49700"/>
                </a:solidFill>
              </a:rPr>
              <a:t>Article 5 : Boissons alcoolisées</a:t>
            </a:r>
          </a:p>
          <a:p>
            <a:pPr algn="just"/>
            <a:endParaRPr lang="fr-FR" sz="900" dirty="0"/>
          </a:p>
          <a:p>
            <a:pPr algn="just"/>
            <a:r>
              <a:rPr lang="fr-FR" sz="900" dirty="0"/>
              <a:t>Il est interdit aux stagiaires de pénétrer ou de séjourner dans l’établissement en état d’ivresse ainsi que d’y introduire des boissons alcoolisées .</a:t>
            </a:r>
          </a:p>
          <a:p>
            <a:pPr algn="just"/>
            <a:endParaRPr lang="fr-FR" sz="900" dirty="0"/>
          </a:p>
          <a:p>
            <a:pPr algn="just"/>
            <a:r>
              <a:rPr lang="fr-FR" sz="900" b="1" dirty="0">
                <a:solidFill>
                  <a:srgbClr val="F49700"/>
                </a:solidFill>
              </a:rPr>
              <a:t>Article 6 : Interdiction de fumer</a:t>
            </a:r>
          </a:p>
          <a:p>
            <a:pPr algn="just"/>
            <a:endParaRPr lang="fr-FR" sz="900" dirty="0"/>
          </a:p>
          <a:p>
            <a:pPr algn="just"/>
            <a:r>
              <a:rPr lang="fr-FR" sz="900" dirty="0"/>
              <a:t>En application du décret n° 2006 – 1386 du 15 novembre 2006 fixant les conditions d'application de l'interdiction de fumer dans les lieux affectés à un usage collectif, il est interdit de fumer </a:t>
            </a:r>
          </a:p>
          <a:p>
            <a:pPr algn="just"/>
            <a:r>
              <a:rPr lang="fr-FR" sz="900" dirty="0"/>
              <a:t>dans les locaux de formation.</a:t>
            </a:r>
          </a:p>
          <a:p>
            <a:pPr algn="just"/>
            <a:endParaRPr lang="fr-FR" sz="900" dirty="0"/>
          </a:p>
          <a:p>
            <a:pPr algn="just"/>
            <a:r>
              <a:rPr lang="fr-FR" sz="900" b="1" dirty="0">
                <a:solidFill>
                  <a:srgbClr val="F49700"/>
                </a:solidFill>
              </a:rPr>
              <a:t>Article 7 : Lieux de restauration</a:t>
            </a:r>
          </a:p>
          <a:p>
            <a:pPr algn="just"/>
            <a:endParaRPr lang="fr-FR" sz="900" dirty="0"/>
          </a:p>
          <a:p>
            <a:pPr algn="just"/>
            <a:r>
              <a:rPr lang="fr-FR" sz="900" dirty="0"/>
              <a:t>Pour des raisons de sécurité, il est demandé aux stagiaires de prendre leurs repas à l’extérieur des salles de formation. </a:t>
            </a:r>
          </a:p>
          <a:p>
            <a:pPr algn="just"/>
            <a:endParaRPr lang="fr-FR" sz="900" dirty="0"/>
          </a:p>
          <a:p>
            <a:pPr algn="just"/>
            <a:r>
              <a:rPr lang="fr-FR" sz="900" b="1" dirty="0">
                <a:solidFill>
                  <a:srgbClr val="F49700"/>
                </a:solidFill>
              </a:rPr>
              <a:t>Article 8 : Consignes d’incendie</a:t>
            </a:r>
          </a:p>
          <a:p>
            <a:pPr algn="just"/>
            <a:endParaRPr lang="fr-FR" sz="900" dirty="0"/>
          </a:p>
          <a:p>
            <a:pPr algn="just"/>
            <a:r>
              <a:rPr lang="fr-FR" sz="900" dirty="0"/>
              <a:t>Conformément aux articles R. 4227-28 et suivants du Code du travail, les consignes d'incendie et notamment un plan de localisation des extincteurs et des issues de secours sont affichés dans les locaux de formation de manière à être connus de tous les stagiaires. Les stagiaires sont tenus d’exécuter sans délai l’ordre d’évacuation donné par l’animateur du stage ou par un salarié de l’établissement. Les consignes, en vigueur dans l’établissement, à observer en cas de péril et spécialement d’incendie, doivent être scrupuleusement respectées. </a:t>
            </a:r>
          </a:p>
          <a:p>
            <a:pPr algn="just"/>
            <a:endParaRPr lang="fr-FR" sz="900" dirty="0"/>
          </a:p>
          <a:p>
            <a:pPr algn="just"/>
            <a:r>
              <a:rPr lang="fr-FR" sz="900" b="1" dirty="0">
                <a:solidFill>
                  <a:srgbClr val="F49700"/>
                </a:solidFill>
              </a:rPr>
              <a:t>Article 9 : Accident</a:t>
            </a:r>
          </a:p>
          <a:p>
            <a:pPr algn="just"/>
            <a:endParaRPr lang="fr-FR" sz="900" dirty="0"/>
          </a:p>
          <a:p>
            <a:pPr algn="just"/>
            <a:r>
              <a:rPr lang="fr-FR" sz="900" dirty="0"/>
              <a:t>Tout accident ou incident survenu à l'occasion ou en cours de formation doit être immédiatement déclaré par le stagiaire accidenté ou les personnes témoins de l'accident, au responsable de l'organisme de formation. Conformément à l'article R. 6342-3 du Code du travail, l'accident survenu au stagiaire pendant qu'il se trouve sur le lieu de formation ou pendant qu'il s'y rend ou en revient, fait l'objet d'une déclaration par le responsable de l’organisme de formation auprès de la caisse de sécurité sociale.</a:t>
            </a:r>
          </a:p>
          <a:p>
            <a:pPr algn="just"/>
            <a:endParaRPr lang="fr-FR" sz="900" dirty="0"/>
          </a:p>
          <a:p>
            <a:pPr algn="just"/>
            <a:r>
              <a:rPr lang="fr-FR" sz="900" b="1" dirty="0">
                <a:solidFill>
                  <a:srgbClr val="F49700"/>
                </a:solidFill>
              </a:rPr>
              <a:t>Article 10 : Risque sanitaire COVID </a:t>
            </a:r>
          </a:p>
          <a:p>
            <a:pPr algn="just"/>
            <a:r>
              <a:rPr lang="fr-FR" sz="900" dirty="0"/>
              <a:t>Dans le cadre de la crise sanitaire COVID, les clients s’engagent à transmettre à l’organisme de Formation LPST les consignes sanitaires mises en place. Elles doivent respecter les gestes barrières pour assurer la santé et la sécurité́ des salariés, le guide du secteur de la formation et les guides spécifiques sectoriels. Il est nécessaire de préciser en amont de la prestation avec le client, la répartition des tâches et les responsabilités respectives lorsque cela est nécessaire afin d’anticiper les difficultés pouvant résulter d’exigences particulières. </a:t>
            </a:r>
          </a:p>
          <a:p>
            <a:pPr algn="just"/>
            <a:endParaRPr lang="fr-FR" sz="900" dirty="0"/>
          </a:p>
          <a:p>
            <a:pPr algn="just"/>
            <a:endParaRPr lang="fr-FR" sz="900" dirty="0"/>
          </a:p>
          <a:p>
            <a:pPr algn="just"/>
            <a:endParaRPr lang="fr-FR" sz="900" dirty="0"/>
          </a:p>
          <a:p>
            <a:pPr algn="just"/>
            <a:endParaRPr lang="fr-FR" sz="900" dirty="0"/>
          </a:p>
          <a:p>
            <a:pPr algn="just"/>
            <a:endParaRPr lang="fr-FR" sz="1000" dirty="0"/>
          </a:p>
        </p:txBody>
      </p:sp>
      <p:cxnSp>
        <p:nvCxnSpPr>
          <p:cNvPr id="7" name="Connecteur droit 6"/>
          <p:cNvCxnSpPr/>
          <p:nvPr/>
        </p:nvCxnSpPr>
        <p:spPr>
          <a:xfrm>
            <a:off x="1700808" y="560512"/>
            <a:ext cx="3775974" cy="0"/>
          </a:xfrm>
          <a:prstGeom prst="line">
            <a:avLst/>
          </a:prstGeom>
          <a:ln w="38100" cmpd="sng">
            <a:solidFill>
              <a:srgbClr val="F99600"/>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oneTexte 24"/>
          <p:cNvSpPr txBox="1"/>
          <p:nvPr/>
        </p:nvSpPr>
        <p:spPr>
          <a:xfrm>
            <a:off x="116632" y="632520"/>
            <a:ext cx="6624736" cy="9129464"/>
          </a:xfrm>
          <a:prstGeom prst="rect">
            <a:avLst/>
          </a:prstGeom>
          <a:noFill/>
        </p:spPr>
        <p:txBody>
          <a:bodyPr wrap="none" numCol="2" spcCol="252000" rtlCol="0">
            <a:noAutofit/>
          </a:bodyPr>
          <a:lstStyle/>
          <a:p>
            <a:pPr algn="just"/>
            <a:endParaRPr lang="fr-FR" sz="1000"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V </a:t>
            </a:r>
            <a:r>
              <a:rPr lang="mr-IN" sz="1000" b="1" dirty="0">
                <a:solidFill>
                  <a:srgbClr val="F49700"/>
                </a:solidFill>
                <a:latin typeface="Calibri" charset="0"/>
                <a:ea typeface="Calibri" charset="0"/>
                <a:cs typeface="Calibri" charset="0"/>
              </a:rPr>
              <a:t>–</a:t>
            </a:r>
            <a:r>
              <a:rPr lang="fr-FR" sz="1000" b="1" dirty="0">
                <a:solidFill>
                  <a:srgbClr val="F49700"/>
                </a:solidFill>
                <a:latin typeface="Calibri" charset="0"/>
                <a:ea typeface="Calibri" charset="0"/>
                <a:cs typeface="Calibri" charset="0"/>
              </a:rPr>
              <a:t> DISCIPLINE</a:t>
            </a:r>
          </a:p>
          <a:p>
            <a:endParaRPr lang="fr-FR" sz="1000" dirty="0">
              <a:solidFill>
                <a:srgbClr val="F49700"/>
              </a:solidFill>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11 : Tenue et comportement</a:t>
            </a:r>
            <a:endParaRPr lang="fr-FR" sz="1000" dirty="0">
              <a:solidFill>
                <a:srgbClr val="F49700"/>
              </a:solidFill>
              <a:latin typeface="Calibri" charset="0"/>
              <a:ea typeface="Calibri" charset="0"/>
              <a:cs typeface="Calibri" charset="0"/>
            </a:endParaRPr>
          </a:p>
          <a:p>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Les stagiaires sont invités à se présenter au lieu de formation en tenue décente et à avoir un comportement correct à l'égard de toute personne présente dans l'organisme. </a:t>
            </a:r>
          </a:p>
          <a:p>
            <a:pPr algn="just"/>
            <a:endParaRPr lang="fr-FR" sz="1000" b="1" dirty="0">
              <a:latin typeface="Calibri" charset="0"/>
              <a:ea typeface="Calibri" charset="0"/>
              <a:cs typeface="Calibri" charset="0"/>
            </a:endParaRPr>
          </a:p>
          <a:p>
            <a:pPr algn="just"/>
            <a:r>
              <a:rPr lang="fr-FR" sz="1000" b="1" dirty="0">
                <a:solidFill>
                  <a:srgbClr val="F49700"/>
                </a:solidFill>
                <a:latin typeface="Calibri" charset="0"/>
                <a:ea typeface="Calibri" charset="0"/>
                <a:cs typeface="Calibri" charset="0"/>
              </a:rPr>
              <a:t>Article 12 : Horaires de stage</a:t>
            </a:r>
            <a:endParaRPr lang="fr-FR" sz="1000" dirty="0">
              <a:solidFill>
                <a:srgbClr val="F49700"/>
              </a:solidFill>
              <a:latin typeface="Calibri" charset="0"/>
              <a:ea typeface="Calibri" charset="0"/>
              <a:cs typeface="Calibri" charset="0"/>
            </a:endParaRPr>
          </a:p>
          <a:p>
            <a:pPr algn="just"/>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Les horaires de stage sont fixés par Les pieds sur terre et portés à la connaissance des stagiaires par la convocation. Les stagiaires sont tenus de respecter ces horaires. </a:t>
            </a:r>
          </a:p>
          <a:p>
            <a:pPr algn="just"/>
            <a:r>
              <a:rPr lang="fr-FR" sz="1000" dirty="0">
                <a:latin typeface="Calibri" charset="0"/>
                <a:ea typeface="Calibri" charset="0"/>
                <a:cs typeface="Calibri" charset="0"/>
              </a:rPr>
              <a:t>Les pieds sur terre se réserve, dans les limites imposées par des dispositions en vigueur, le droit de modifier les horaires de stage en fonction des nécessités de service.</a:t>
            </a:r>
          </a:p>
          <a:p>
            <a:pPr algn="just"/>
            <a:r>
              <a:rPr lang="fr-FR" sz="1000" dirty="0">
                <a:latin typeface="Calibri" charset="0"/>
                <a:ea typeface="Calibri" charset="0"/>
                <a:cs typeface="Calibri" charset="0"/>
              </a:rPr>
              <a:t>Les stagiaires doivent se conformer aux modifications apportées par Les pieds sur terre aux horaires d’organisation du stage. En cas d'absence ou de retard au stage, il est préférable pour le stagiaire d’en avertir le responsable, Sébastien </a:t>
            </a:r>
            <a:r>
              <a:rPr lang="fr-FR" sz="1000" dirty="0" err="1">
                <a:latin typeface="Calibri" charset="0"/>
                <a:ea typeface="Calibri" charset="0"/>
                <a:cs typeface="Calibri" charset="0"/>
              </a:rPr>
              <a:t>Millecamps</a:t>
            </a:r>
            <a:r>
              <a:rPr lang="fr-FR" sz="1000" dirty="0">
                <a:latin typeface="Calibri" charset="0"/>
                <a:ea typeface="Calibri" charset="0"/>
                <a:cs typeface="Calibri" charset="0"/>
              </a:rPr>
              <a:t>. </a:t>
            </a:r>
          </a:p>
          <a:p>
            <a:pPr algn="just"/>
            <a:r>
              <a:rPr lang="fr-FR" sz="1000" dirty="0">
                <a:latin typeface="Calibri" charset="0"/>
                <a:ea typeface="Calibri" charset="0"/>
                <a:cs typeface="Calibri" charset="0"/>
              </a:rPr>
              <a:t>Par ailleurs, une fiche de présence doit être signée par le stagiaire au début de chaque demi-journée (matin et après-midi).</a:t>
            </a:r>
          </a:p>
          <a:p>
            <a:pPr algn="just"/>
            <a:r>
              <a:rPr lang="fr-FR" sz="1000" dirty="0">
                <a:latin typeface="Calibri" charset="0"/>
                <a:ea typeface="Calibri" charset="0"/>
                <a:cs typeface="Calibri" charset="0"/>
              </a:rPr>
              <a:t>L’employeur du stagiaire est informé des absences dans les meilleurs délais qui suivent la connaissance par l’organisme de formation.</a:t>
            </a:r>
          </a:p>
          <a:p>
            <a:pPr algn="just"/>
            <a:endParaRPr lang="fr-FR" sz="1000"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13 : Accès à dans les locaux de l’organisme</a:t>
            </a:r>
            <a:endParaRPr lang="fr-FR" sz="1000" dirty="0">
              <a:solidFill>
                <a:srgbClr val="F49700"/>
              </a:solidFill>
              <a:latin typeface="Calibri" charset="0"/>
              <a:ea typeface="Calibri" charset="0"/>
              <a:cs typeface="Calibri" charset="0"/>
            </a:endParaRPr>
          </a:p>
          <a:p>
            <a:pPr algn="just"/>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Entrées et sorties. Les stagiaires ont accès à l’établissement exclusivement pour suivre le stage auquel ils sont inscrits. Ils ne peuvent y entrer ou y demeurer à d’autres fins, sauf autorisation de la direction. Il leur est interdit d’être accompagnés de personnes non inscrites au stage qu’ils suivent (membres de la famille, amis…), d’introduire dans l’établissement un animal, même de très petite taille, de causer du désordre et, d’une manière générale, de faire obstacle au bon déroulement du stage. </a:t>
            </a:r>
          </a:p>
          <a:p>
            <a:endParaRPr lang="fr-FR" sz="1000" b="1"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14 : Usage du matériel</a:t>
            </a:r>
            <a:endParaRPr lang="fr-FR" sz="1000" dirty="0">
              <a:solidFill>
                <a:srgbClr val="F49700"/>
              </a:solidFill>
              <a:latin typeface="Calibri" charset="0"/>
              <a:ea typeface="Calibri" charset="0"/>
              <a:cs typeface="Calibri" charset="0"/>
            </a:endParaRPr>
          </a:p>
          <a:p>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Chaque stagiaire a l'obligation de conserver en bon état le matériel qui lui est confié en vue de sa formation. Les stagiaires sont tenus d'utiliser le matériel conformément à son objet. L’utilisation du matériel à d'autres fins, notamment personnelles est interdite, sauf pour le matériel mis à disposition à cet effet. A la fin du stage, le stagiaire est tenu de restituer tout matériel et document en sa possession appartenant à l’organisme de formation, sauf les documents pédagogiques distribués en cours de formation.</a:t>
            </a:r>
          </a:p>
          <a:p>
            <a:endParaRPr lang="fr-FR" sz="1000" b="1"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15 : Enregistrements </a:t>
            </a:r>
            <a:endParaRPr lang="fr-FR" sz="1000" dirty="0">
              <a:solidFill>
                <a:srgbClr val="F49700"/>
              </a:solidFill>
              <a:latin typeface="Calibri" charset="0"/>
              <a:ea typeface="Calibri" charset="0"/>
              <a:cs typeface="Calibri" charset="0"/>
            </a:endParaRPr>
          </a:p>
          <a:p>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Il est formellement interdit, sauf dérogation expresse sur le droit à l’image, d’enregistrer ou de filmer les sessions de formation. </a:t>
            </a:r>
          </a:p>
          <a:p>
            <a:endParaRPr lang="fr-FR" sz="1000" b="1" dirty="0">
              <a:solidFill>
                <a:srgbClr val="F49700"/>
              </a:solidFill>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16 : Documentation pédagogique</a:t>
            </a:r>
            <a:endParaRPr lang="fr-FR" sz="1000" dirty="0">
              <a:solidFill>
                <a:srgbClr val="F49700"/>
              </a:solidFill>
              <a:latin typeface="Calibri" charset="0"/>
              <a:ea typeface="Calibri" charset="0"/>
              <a:cs typeface="Calibri" charset="0"/>
            </a:endParaRPr>
          </a:p>
          <a:p>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La documentation pédagogique remise lors des sessions de formation est protégée au titre des droits d’auteur et ne peut être réutilisée autrement que pour un strict usage personnel.</a:t>
            </a:r>
          </a:p>
          <a:p>
            <a:pPr algn="just"/>
            <a:endParaRPr lang="fr-FR" sz="1000" b="1" dirty="0">
              <a:latin typeface="Calibri" charset="0"/>
              <a:ea typeface="Calibri" charset="0"/>
              <a:cs typeface="Calibri" charset="0"/>
            </a:endParaRPr>
          </a:p>
          <a:p>
            <a:pPr algn="just"/>
            <a:r>
              <a:rPr lang="fr-FR" sz="1000" b="1" dirty="0">
                <a:solidFill>
                  <a:srgbClr val="F49700"/>
                </a:solidFill>
                <a:latin typeface="Calibri" charset="0"/>
                <a:ea typeface="Calibri" charset="0"/>
                <a:cs typeface="Calibri" charset="0"/>
              </a:rPr>
              <a:t>Article 17 : Responsabilité de l'organisme en cas de vol ou endommagement de biens personnels des stagiaires </a:t>
            </a:r>
            <a:endParaRPr lang="fr-FR" sz="1000" dirty="0">
              <a:solidFill>
                <a:srgbClr val="F49700"/>
              </a:solidFill>
              <a:latin typeface="Calibri" charset="0"/>
              <a:ea typeface="Calibri" charset="0"/>
              <a:cs typeface="Calibri" charset="0"/>
            </a:endParaRPr>
          </a:p>
          <a:p>
            <a:pPr algn="just"/>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Les pieds sur terre décline toute responsabilité en cas de perte, vol ou détérioration des objets personnels de toute nature déposés par les stagiaires dans les locaux de formation.</a:t>
            </a:r>
          </a:p>
          <a:p>
            <a:pPr algn="just"/>
            <a:endParaRPr lang="fr-FR" sz="1000" b="1"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18 : Sanctions et procédures disciplinaires</a:t>
            </a:r>
          </a:p>
          <a:p>
            <a:pPr algn="just"/>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Tout manquement du stagiaire à l'une des dispositions du présent Règlement Intérieur pourra faire l'objet d'une sanction ou d’une procédure disciplinaire régie par les articles R 6352-3 à R 6532-8 du code du travail sont reproduits à la suite</a:t>
            </a:r>
          </a:p>
          <a:p>
            <a:pPr algn="just"/>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Article R6352-3 </a:t>
            </a:r>
          </a:p>
          <a:p>
            <a:pPr algn="just"/>
            <a:endParaRPr lang="fr-FR" sz="1000" dirty="0">
              <a:latin typeface="Calibri" charset="0"/>
              <a:ea typeface="Calibri" charset="0"/>
              <a:cs typeface="Calibri" charset="0"/>
            </a:endParaRPr>
          </a:p>
          <a:p>
            <a:pPr marL="171450" indent="-171450" algn="just">
              <a:buFontTx/>
              <a:buChar char="-"/>
            </a:pPr>
            <a:r>
              <a:rPr lang="fr-FR" sz="1000" dirty="0">
                <a:latin typeface="Calibri" charset="0"/>
                <a:ea typeface="Calibri" charset="0"/>
                <a:cs typeface="Calibri" charset="0"/>
              </a:rPr>
              <a:t>Constitue une sanction toute mesure, autre que les observations verbales, prise par le directeur de l'organisme de formation ou son représentant, à la suite d'un agissement du stagiaire considéré par lui comme fautif, que cette mesure soit de nature à affecter immédiatement ou non la présence de l'intéressé dans le stage ou à mettre en cause la continuité de la formation qu'il reçoit. Les amendes ou autres sanctions pécuniaires sont interdites. </a:t>
            </a:r>
          </a:p>
          <a:p>
            <a:pPr algn="just"/>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Article R6352-4 </a:t>
            </a:r>
          </a:p>
          <a:p>
            <a:pPr algn="just"/>
            <a:endParaRPr lang="fr-FR" sz="1000" dirty="0">
              <a:latin typeface="Calibri" charset="0"/>
              <a:ea typeface="Calibri" charset="0"/>
              <a:cs typeface="Calibri" charset="0"/>
            </a:endParaRPr>
          </a:p>
          <a:p>
            <a:pPr marL="171450" indent="-171450" algn="just">
              <a:buFontTx/>
              <a:buChar char="-"/>
            </a:pPr>
            <a:r>
              <a:rPr lang="fr-FR" sz="1000" dirty="0">
                <a:latin typeface="Calibri" charset="0"/>
                <a:ea typeface="Calibri" charset="0"/>
                <a:cs typeface="Calibri" charset="0"/>
              </a:rPr>
              <a:t>Aucune sanction ne peut être infligée au stagiaire sans que celui-ci ait été informé au préalable des griefs retenus contre lui.</a:t>
            </a:r>
          </a:p>
          <a:p>
            <a:pPr algn="just"/>
            <a:endParaRPr lang="fr-FR" sz="1000"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VI - Publicité et date d’entrée en vigueur</a:t>
            </a:r>
            <a:endParaRPr lang="fr-FR" sz="1000" dirty="0">
              <a:solidFill>
                <a:srgbClr val="F49700"/>
              </a:solidFill>
              <a:latin typeface="Calibri" charset="0"/>
              <a:ea typeface="Calibri" charset="0"/>
              <a:cs typeface="Calibri" charset="0"/>
            </a:endParaRPr>
          </a:p>
          <a:p>
            <a:endParaRPr lang="fr-FR" sz="1000" b="1" dirty="0">
              <a:solidFill>
                <a:srgbClr val="F49700"/>
              </a:solidFill>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19 : Publicité</a:t>
            </a:r>
            <a:endParaRPr lang="fr-FR" sz="1000" dirty="0">
              <a:solidFill>
                <a:srgbClr val="F49700"/>
              </a:solidFill>
              <a:latin typeface="Calibri" charset="0"/>
              <a:ea typeface="Calibri" charset="0"/>
              <a:cs typeface="Calibri" charset="0"/>
            </a:endParaRPr>
          </a:p>
          <a:p>
            <a:endParaRPr lang="fr-FR" sz="1000" dirty="0">
              <a:latin typeface="Calibri" charset="0"/>
              <a:ea typeface="Calibri" charset="0"/>
              <a:cs typeface="Calibri" charset="0"/>
            </a:endParaRPr>
          </a:p>
          <a:p>
            <a:pPr algn="just"/>
            <a:r>
              <a:rPr lang="fr-FR" sz="1000" dirty="0">
                <a:latin typeface="Calibri" charset="0"/>
                <a:ea typeface="Calibri" charset="0"/>
                <a:cs typeface="Calibri" charset="0"/>
              </a:rPr>
              <a:t>Le présent règlement est affiché dans les locaux de Les pieds sur terre. </a:t>
            </a:r>
          </a:p>
          <a:p>
            <a:pPr algn="just"/>
            <a:endParaRPr lang="fr-FR" sz="1000" dirty="0">
              <a:latin typeface="Calibri" charset="0"/>
              <a:ea typeface="Calibri" charset="0"/>
              <a:cs typeface="Calibri" charset="0"/>
            </a:endParaRPr>
          </a:p>
          <a:p>
            <a:r>
              <a:rPr lang="fr-FR" sz="1000" b="1" dirty="0">
                <a:solidFill>
                  <a:srgbClr val="F49700"/>
                </a:solidFill>
                <a:latin typeface="Calibri" charset="0"/>
                <a:ea typeface="Calibri" charset="0"/>
                <a:cs typeface="Calibri" charset="0"/>
              </a:rPr>
              <a:t>Article 20 : date d’entrée en vigueur</a:t>
            </a:r>
          </a:p>
          <a:p>
            <a:pPr algn="just"/>
            <a:r>
              <a:rPr lang="fr-FR" sz="1000" dirty="0">
                <a:latin typeface="Calibri" charset="0"/>
                <a:ea typeface="Calibri" charset="0"/>
                <a:cs typeface="Calibri" charset="0"/>
              </a:rPr>
              <a:t>Ce règlement prend effet </a:t>
            </a:r>
            <a:r>
              <a:rPr lang="fr-FR" sz="1000">
                <a:latin typeface="Calibri" charset="0"/>
                <a:ea typeface="Calibri" charset="0"/>
                <a:cs typeface="Calibri" charset="0"/>
              </a:rPr>
              <a:t>le 02/02/2023.</a:t>
            </a:r>
            <a:endParaRPr lang="fr-FR" sz="1000" dirty="0">
              <a:latin typeface="Calibri" charset="0"/>
              <a:ea typeface="Calibri" charset="0"/>
              <a:cs typeface="Calibri" charset="0"/>
            </a:endParaRPr>
          </a:p>
          <a:p>
            <a:pPr algn="just"/>
            <a:endParaRPr lang="fr-FR" sz="1200" dirty="0"/>
          </a:p>
          <a:p>
            <a:endParaRPr lang="fr-FR" sz="1200" dirty="0"/>
          </a:p>
          <a:p>
            <a:endParaRPr lang="fr-FR" sz="1200" dirty="0"/>
          </a:p>
          <a:p>
            <a:endParaRPr lang="fr-FR" sz="1200" dirty="0"/>
          </a:p>
          <a:p>
            <a:pPr marL="171450" indent="-171450">
              <a:lnSpc>
                <a:spcPct val="150000"/>
              </a:lnSpc>
              <a:buClr>
                <a:schemeClr val="tx2">
                  <a:lumMod val="75000"/>
                </a:schemeClr>
              </a:buClr>
            </a:pPr>
            <a:endParaRPr lang="fr-FR" sz="1200" b="1" dirty="0">
              <a:solidFill>
                <a:srgbClr val="1A345E"/>
              </a:solidFill>
              <a:latin typeface="Raleway" charset="0"/>
              <a:ea typeface="Raleway" charset="0"/>
              <a:cs typeface="Raleway" charset="0"/>
            </a:endParaRPr>
          </a:p>
        </p:txBody>
      </p:sp>
      <p:sp>
        <p:nvSpPr>
          <p:cNvPr id="5" name="Rectangle 4"/>
          <p:cNvSpPr/>
          <p:nvPr/>
        </p:nvSpPr>
        <p:spPr>
          <a:xfrm>
            <a:off x="1124745" y="26839"/>
            <a:ext cx="5112569" cy="461665"/>
          </a:xfrm>
          <a:prstGeom prst="rect">
            <a:avLst/>
          </a:prstGeom>
        </p:spPr>
        <p:txBody>
          <a:bodyPr wrap="square">
            <a:spAutoFit/>
          </a:bodyPr>
          <a:lstStyle/>
          <a:p>
            <a:pPr algn="ctr"/>
            <a:r>
              <a:rPr lang="fr-FR" sz="1200" b="1" dirty="0">
                <a:solidFill>
                  <a:srgbClr val="F49700"/>
                </a:solidFill>
                <a:latin typeface="Raleway" charset="0"/>
                <a:ea typeface="Raleway" charset="0"/>
                <a:cs typeface="Raleway" charset="0"/>
              </a:rPr>
              <a:t>RÈGLEMENT INTÉRIEUR </a:t>
            </a:r>
            <a:r>
              <a:rPr lang="mr-IN" sz="1200" b="1" dirty="0">
                <a:solidFill>
                  <a:srgbClr val="F49700"/>
                </a:solidFill>
                <a:latin typeface="Raleway" charset="0"/>
                <a:ea typeface="Raleway" charset="0"/>
                <a:cs typeface="Raleway" charset="0"/>
              </a:rPr>
              <a:t>–</a:t>
            </a:r>
            <a:r>
              <a:rPr lang="fr-FR" sz="1200" b="1" dirty="0">
                <a:solidFill>
                  <a:srgbClr val="F49700"/>
                </a:solidFill>
                <a:latin typeface="Raleway" charset="0"/>
                <a:ea typeface="Raleway" charset="0"/>
                <a:cs typeface="Raleway" charset="0"/>
              </a:rPr>
              <a:t> ORGANISME DE FORMATION</a:t>
            </a:r>
          </a:p>
          <a:p>
            <a:pPr algn="ctr"/>
            <a:r>
              <a:rPr lang="fr-FR" sz="1200" dirty="0">
                <a:solidFill>
                  <a:srgbClr val="1A345E"/>
                </a:solidFill>
                <a:latin typeface="Raleway" charset="0"/>
                <a:ea typeface="Raleway" charset="0"/>
                <a:cs typeface="Raleway" charset="0"/>
              </a:rPr>
              <a:t>LES PIEDS SUR TERRE</a:t>
            </a:r>
          </a:p>
        </p:txBody>
      </p:sp>
      <p:cxnSp>
        <p:nvCxnSpPr>
          <p:cNvPr id="6" name="Connecteur droit 5"/>
          <p:cNvCxnSpPr/>
          <p:nvPr/>
        </p:nvCxnSpPr>
        <p:spPr>
          <a:xfrm>
            <a:off x="1700808" y="488504"/>
            <a:ext cx="3775974" cy="0"/>
          </a:xfrm>
          <a:prstGeom prst="line">
            <a:avLst/>
          </a:prstGeom>
          <a:ln w="38100" cmpd="sng">
            <a:solidFill>
              <a:srgbClr val="F99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6273729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résentation PowerPoint" ma:contentTypeID="0x010100645E5B4C18A74845813F7ABB34387AE20300807C6F9DEC0B5B438642D71AA480727F" ma:contentTypeVersion="3" ma:contentTypeDescription="Document basé sur un modèle PowerPoint géré par le portail GED." ma:contentTypeScope="" ma:versionID="c2feb14b0076d352ceba73f6fb969e8c">
  <xsd:schema xmlns:xsd="http://www.w3.org/2001/XMLSchema" xmlns:p="http://schemas.microsoft.com/office/2006/metadata/properties" xmlns:ns2="84451fb7-7f2c-44b2-922d-87a963eeae49" xmlns:ns3="f6fb023a-c950-43ac-b61d-7bf3d71659f8" targetNamespace="http://schemas.microsoft.com/office/2006/metadata/properties" ma:root="true" ma:fieldsID="a2f86472e6e4e8e2ac86d3736417edaf" ns2:_="" ns3:_="">
    <xsd:import namespace="84451fb7-7f2c-44b2-922d-87a963eeae49"/>
    <xsd:import namespace="f6fb023a-c950-43ac-b61d-7bf3d71659f8"/>
    <xsd:element name="properties">
      <xsd:complexType>
        <xsd:sequence>
          <xsd:element name="documentManagement">
            <xsd:complexType>
              <xsd:all>
                <xsd:element ref="ns2:Auteur_x0020_du_x0020_document"/>
                <xsd:element ref="ns3:Societe" minOccurs="0"/>
                <xsd:element ref="ns3:Nature_x0020_du_x0020_document" minOccurs="0"/>
              </xsd:all>
            </xsd:complexType>
          </xsd:element>
        </xsd:sequence>
      </xsd:complexType>
    </xsd:element>
  </xsd:schema>
  <xsd:schema xmlns:xsd="http://www.w3.org/2001/XMLSchema" xmlns:dms="http://schemas.microsoft.com/office/2006/documentManagement/types" targetNamespace="84451fb7-7f2c-44b2-922d-87a963eeae49" elementFormDefault="qualified">
    <xsd:import namespace="http://schemas.microsoft.com/office/2006/documentManagement/types"/>
    <xsd:element name="Auteur_x0020_du_x0020_document" ma:index="8" ma:displayName="Auteur du document" ma:list="UserInfo" ma:internalName="Auteur_x0020_du_x0020_document"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6fb023a-c950-43ac-b61d-7bf3d71659f8" elementFormDefault="qualified">
    <xsd:import namespace="http://schemas.microsoft.com/office/2006/documentManagement/types"/>
    <xsd:element name="Societe" ma:index="9" nillable="true" ma:displayName="Societe" ma:default="TF1 Sa" ma:format="Dropdown" ma:internalName="Societe">
      <xsd:simpleType>
        <xsd:restriction base="dms:Choice">
          <xsd:enumeration value="ALMA PROD"/>
          <xsd:enumeration value="BAXTER"/>
          <xsd:enumeration value="E-TF1"/>
          <xsd:enumeration value="EUROSPORT"/>
          <xsd:enumeration value="GLEM SA"/>
          <xsd:enumeration value="HISTOIRE"/>
          <xsd:enumeration value="LCI"/>
          <xsd:enumeration value="MCP"/>
          <xsd:enumeration value="MDO"/>
          <xsd:enumeration value="Odyssée"/>
          <xsd:enumeration value="QUAI SUD"/>
          <xsd:enumeration value="TAP"/>
          <xsd:enumeration value="Téléshopping"/>
          <xsd:enumeration value="TF1 Entreprise"/>
          <xsd:enumeration value="TF1 Film Production"/>
          <xsd:enumeration value="TF1 International"/>
          <xsd:enumeration value="TF1 Pub"/>
          <xsd:enumeration value="TF1 Sa"/>
          <xsd:enumeration value="TF1 Video"/>
          <xsd:enumeration value="TF6 Gestion"/>
          <xsd:enumeration value="TFM DISTRIBUTION"/>
          <xsd:enumeration value="TPP"/>
          <xsd:enumeration value="TPS"/>
          <xsd:enumeration value="TV BREIZH"/>
          <xsd:enumeration value="YAGAN"/>
        </xsd:restriction>
      </xsd:simpleType>
    </xsd:element>
    <xsd:element name="Nature_x0020_du_x0020_document" ma:index="10" nillable="true" ma:displayName="Nature du document" ma:format="Dropdown" ma:internalName="Nature_x0020_du_x0020_document">
      <xsd:simpleType>
        <xsd:restriction base="dms:Choice">
          <xsd:enumeration value="Compte Rendu"/>
          <xsd:enumeration value="Mode d'emploi"/>
          <xsd:enumeration value="Modele"/>
          <xsd:enumeration value="Note"/>
          <xsd:enumeration value="Procedure"/>
          <xsd:enumeration value="Tableau de suivi"/>
          <xsd:enumeration value="PV"/>
          <xsd:enumeration value="Bareme"/>
          <xsd:enumeration value="Formulaire"/>
          <xsd:enumeration value="Accor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7"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Nature_x0020_du_x0020_document xmlns="f6fb023a-c950-43ac-b61d-7bf3d71659f8" xsi:nil="true"/>
    <Auteur_x0020_du_x0020_document xmlns="84451fb7-7f2c-44b2-922d-87a963eeae49">
      <UserInfo>
        <DisplayName>BOCAGE-MARCHAND, Antoine</DisplayName>
        <AccountId>84</AccountId>
        <AccountType/>
      </UserInfo>
    </Auteur_x0020_du_x0020_document>
    <Societe xmlns="f6fb023a-c950-43ac-b61d-7bf3d71659f8">TF1 Sa</Societe>
  </documentManagement>
</p:properties>
</file>

<file path=customXml/itemProps1.xml><?xml version="1.0" encoding="utf-8"?>
<ds:datastoreItem xmlns:ds="http://schemas.openxmlformats.org/officeDocument/2006/customXml" ds:itemID="{E84407A1-4DC8-446C-B452-B90489911C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451fb7-7f2c-44b2-922d-87a963eeae49"/>
    <ds:schemaRef ds:uri="f6fb023a-c950-43ac-b61d-7bf3d71659f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0B3EA96-E687-4B9C-9238-A4299C1F67AA}">
  <ds:schemaRefs>
    <ds:schemaRef ds:uri="http://schemas.microsoft.com/sharepoint/v3/contenttype/forms"/>
  </ds:schemaRefs>
</ds:datastoreItem>
</file>

<file path=customXml/itemProps3.xml><?xml version="1.0" encoding="utf-8"?>
<ds:datastoreItem xmlns:ds="http://schemas.openxmlformats.org/officeDocument/2006/customXml" ds:itemID="{F9371D1D-3385-4D01-B6FE-7A239B77A04A}">
  <ds:schemaRefs>
    <ds:schemaRef ds:uri="http://schemas.openxmlformats.org/package/2006/metadata/core-properties"/>
    <ds:schemaRef ds:uri="84451fb7-7f2c-44b2-922d-87a963eeae49"/>
    <ds:schemaRef ds:uri="http://schemas.microsoft.com/office/2006/documentManagement/types"/>
    <ds:schemaRef ds:uri="http://www.w3.org/XML/1998/namespace"/>
    <ds:schemaRef ds:uri="http://schemas.microsoft.com/office/2006/metadata/properties"/>
    <ds:schemaRef ds:uri="f6fb023a-c950-43ac-b61d-7bf3d71659f8"/>
    <ds:schemaRef ds:uri="http://purl.org/dc/term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4377</TotalTime>
  <Words>1517</Words>
  <Application>Microsoft Office PowerPoint</Application>
  <PresentationFormat>Format A4 (210 x 297 mm)</PresentationFormat>
  <Paragraphs>127</Paragraphs>
  <Slides>2</Slides>
  <Notes>2</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2</vt:i4>
      </vt:variant>
    </vt:vector>
  </HeadingPairs>
  <TitlesOfParts>
    <vt:vector size="7" baseType="lpstr">
      <vt:lpstr>Arial</vt:lpstr>
      <vt:lpstr>Calibri</vt:lpstr>
      <vt:lpstr>Raleway</vt:lpstr>
      <vt:lpstr>Thème Office</vt:lpstr>
      <vt:lpstr>Conception personnalisée</vt:lpstr>
      <vt:lpstr>Présentation PowerPoint</vt:lpstr>
      <vt:lpstr>Présentation PowerPoint</vt:lpstr>
    </vt:vector>
  </TitlesOfParts>
  <Company>Groupe TF1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 de professionnalisation (CDD) Dépassement du plafond de l’AFDAS</dc:title>
  <dc:creator>lbiget</dc:creator>
  <cp:lastModifiedBy>Muriel Priser</cp:lastModifiedBy>
  <cp:revision>737</cp:revision>
  <cp:lastPrinted>2021-04-13T09:00:32Z</cp:lastPrinted>
  <dcterms:created xsi:type="dcterms:W3CDTF">2010-09-17T12:59:33Z</dcterms:created>
  <dcterms:modified xsi:type="dcterms:W3CDTF">2023-02-25T11:11:44Z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0x010100645E5B4C18A74845813F7ABB34387AE20300807C6F9DEC0B5B438642D71AA480727F</vt:lpwstr>
  </property>
</Properties>
</file>